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34"/>
  </p:notesMasterIdLst>
  <p:sldIdLst>
    <p:sldId id="364" r:id="rId4"/>
    <p:sldId id="276" r:id="rId5"/>
    <p:sldId id="277" r:id="rId6"/>
    <p:sldId id="288" r:id="rId7"/>
    <p:sldId id="356" r:id="rId8"/>
    <p:sldId id="326" r:id="rId9"/>
    <p:sldId id="357" r:id="rId10"/>
    <p:sldId id="316" r:id="rId11"/>
    <p:sldId id="358" r:id="rId12"/>
    <p:sldId id="348" r:id="rId13"/>
    <p:sldId id="349" r:id="rId14"/>
    <p:sldId id="309" r:id="rId15"/>
    <p:sldId id="332" r:id="rId16"/>
    <p:sldId id="359" r:id="rId17"/>
    <p:sldId id="334" r:id="rId18"/>
    <p:sldId id="351" r:id="rId19"/>
    <p:sldId id="363" r:id="rId20"/>
    <p:sldId id="278" r:id="rId21"/>
    <p:sldId id="279" r:id="rId22"/>
    <p:sldId id="281" r:id="rId23"/>
    <p:sldId id="362" r:id="rId24"/>
    <p:sldId id="273" r:id="rId25"/>
    <p:sldId id="343" r:id="rId26"/>
    <p:sldId id="258" r:id="rId27"/>
    <p:sldId id="333" r:id="rId28"/>
    <p:sldId id="360" r:id="rId29"/>
    <p:sldId id="292" r:id="rId30"/>
    <p:sldId id="361" r:id="rId31"/>
    <p:sldId id="336" r:id="rId32"/>
    <p:sldId id="312" r:id="rId33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 varScale="1">
        <p:scale>
          <a:sx n="71" d="100"/>
          <a:sy n="71" d="100"/>
        </p:scale>
        <p:origin x="1109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52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096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0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4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24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58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65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45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18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55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44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8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721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42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469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513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048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092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9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574" y="0"/>
            <a:ext cx="12087251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1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0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0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9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6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1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9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7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38263674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7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0"/>
            <a:ext cx="9972193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1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2112" y="1219376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1. </a:t>
            </a:r>
            <a:r>
              <a:rPr lang="en-US" sz="3600" i="1" dirty="0" err="1"/>
              <a:t>Kể</a:t>
            </a:r>
            <a:r>
              <a:rPr lang="en-US" sz="3600" i="1" dirty="0"/>
              <a:t> </a:t>
            </a:r>
            <a:r>
              <a:rPr lang="en-US" sz="3600" i="1" dirty="0" err="1"/>
              <a:t>tên</a:t>
            </a:r>
            <a:r>
              <a:rPr lang="en-US" sz="3600" i="1" dirty="0"/>
              <a:t> </a:t>
            </a:r>
            <a:r>
              <a:rPr lang="en-US" sz="3600" i="1" dirty="0" err="1"/>
              <a:t>các</a:t>
            </a:r>
            <a:r>
              <a:rPr lang="en-US" sz="3600" i="1" dirty="0"/>
              <a:t> </a:t>
            </a:r>
            <a:r>
              <a:rPr lang="en-US" sz="3600" i="1" dirty="0" err="1"/>
              <a:t>loài</a:t>
            </a:r>
            <a:r>
              <a:rPr lang="en-US" sz="3600" i="1" dirty="0"/>
              <a:t> </a:t>
            </a:r>
            <a:r>
              <a:rPr lang="en-US" sz="3600" i="1" dirty="0" err="1"/>
              <a:t>chim</a:t>
            </a:r>
            <a:r>
              <a:rPr lang="en-US" sz="3600" i="1" dirty="0"/>
              <a:t> </a:t>
            </a:r>
            <a:r>
              <a:rPr lang="en-US" sz="3600" i="1" dirty="0" err="1"/>
              <a:t>được</a:t>
            </a:r>
            <a:r>
              <a:rPr lang="en-US" sz="3600" i="1" dirty="0"/>
              <a:t> </a:t>
            </a:r>
            <a:r>
              <a:rPr lang="en-US" sz="3600" i="1" dirty="0" err="1"/>
              <a:t>nhắc</a:t>
            </a:r>
            <a:r>
              <a:rPr lang="en-US" sz="3600" i="1" dirty="0"/>
              <a:t> </a:t>
            </a:r>
            <a:r>
              <a:rPr lang="en-US" sz="3600" i="1" dirty="0" err="1"/>
              <a:t>đến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bài</a:t>
            </a:r>
            <a:r>
              <a:rPr lang="en-US" sz="3600" i="1" dirty="0"/>
              <a:t>?</a:t>
            </a:r>
            <a:endParaRPr lang="en-US" sz="3600" dirty="0"/>
          </a:p>
        </p:txBody>
      </p:sp>
      <p:sp>
        <p:nvSpPr>
          <p:cNvPr id="13" name="Down Arrow 12"/>
          <p:cNvSpPr/>
          <p:nvPr/>
        </p:nvSpPr>
        <p:spPr>
          <a:xfrm>
            <a:off x="5792149" y="2373262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472" y="2928315"/>
            <a:ext cx="11048998" cy="179608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bẻo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9977" y="998833"/>
            <a:ext cx="10150513" cy="1348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200" i="1" dirty="0" err="1">
                <a:solidFill>
                  <a:schemeClr val="tx1"/>
                </a:solidFill>
              </a:rPr>
              <a:t>Chơi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đố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vui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về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360231" y="2642008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79813" y="3632196"/>
            <a:ext cx="7674666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sáo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Down Arrow 4">
            <a:extLst>
              <a:ext uri="{FF2B5EF4-FFF2-40B4-BE49-F238E27FC236}">
                <a16:creationId xmlns:a16="http://schemas.microsoft.com/office/drawing/2014/main" id="{5FBBF0B8-1FB3-4D4B-930C-9CDD99EBB6F5}"/>
              </a:ext>
            </a:extLst>
          </p:cNvPr>
          <p:cNvSpPr/>
          <p:nvPr/>
        </p:nvSpPr>
        <p:spPr>
          <a:xfrm rot="16200000">
            <a:off x="2683680" y="4013195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BF9D712-9A45-4C00-A9D1-405BE0C7C9B5}"/>
              </a:ext>
            </a:extLst>
          </p:cNvPr>
          <p:cNvSpPr/>
          <p:nvPr/>
        </p:nvSpPr>
        <p:spPr>
          <a:xfrm>
            <a:off x="1103965" y="2509442"/>
            <a:ext cx="10150513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gì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nhảy</a:t>
            </a:r>
            <a:r>
              <a:rPr lang="en-US" sz="3200" i="1" dirty="0">
                <a:solidFill>
                  <a:schemeClr val="tx1"/>
                </a:solidFill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725" y="355060"/>
            <a:ext cx="8001000" cy="2819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>
                <a:solidFill>
                  <a:schemeClr val="tx1"/>
                </a:solidFill>
              </a:rPr>
              <a:t>3. </a:t>
            </a:r>
            <a:r>
              <a:rPr lang="vi-VN" sz="3200" i="1" dirty="0">
                <a:solidFill>
                  <a:schemeClr val="tx1"/>
                </a:solidFill>
              </a:rPr>
              <a:t>Tìm những từ ngữ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chỉ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hoạt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động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của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trong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bài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vè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F10D3-63EE-451A-B78E-736D71912E88}"/>
              </a:ext>
            </a:extLst>
          </p:cNvPr>
          <p:cNvSpPr txBox="1"/>
          <p:nvPr/>
        </p:nvSpPr>
        <p:spPr>
          <a:xfrm>
            <a:off x="1370012" y="2362200"/>
            <a:ext cx="54864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nhảy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nghịch</a:t>
            </a:r>
            <a:r>
              <a:rPr lang="en-US" sz="2800" dirty="0"/>
              <a:t> hay </a:t>
            </a:r>
            <a:r>
              <a:rPr lang="en-US" sz="2800" dirty="0" err="1"/>
              <a:t>tếu</a:t>
            </a:r>
            <a:r>
              <a:rPr lang="en-US" sz="2800" dirty="0"/>
              <a:t>, </a:t>
            </a:r>
          </a:p>
          <a:p>
            <a:r>
              <a:rPr lang="en-US" sz="2800" dirty="0"/>
              <a:t>hay chao </a:t>
            </a:r>
            <a:r>
              <a:rPr lang="en-US" sz="2800" dirty="0" err="1"/>
              <a:t>đớp</a:t>
            </a:r>
            <a:r>
              <a:rPr lang="en-US" sz="2800" dirty="0"/>
              <a:t> </a:t>
            </a:r>
            <a:r>
              <a:rPr lang="en-US" sz="2800" dirty="0" err="1"/>
              <a:t>mồi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mách</a:t>
            </a:r>
            <a:r>
              <a:rPr lang="en-US" sz="2800" dirty="0"/>
              <a:t> </a:t>
            </a:r>
            <a:r>
              <a:rPr lang="en-US" sz="2800" dirty="0" err="1"/>
              <a:t>lẻo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nhặt</a:t>
            </a:r>
            <a:r>
              <a:rPr lang="en-US" sz="2800" dirty="0"/>
              <a:t> </a:t>
            </a:r>
            <a:r>
              <a:rPr lang="en-US" sz="2800" dirty="0" err="1"/>
              <a:t>lân</a:t>
            </a:r>
            <a:r>
              <a:rPr lang="en-US" sz="2800" dirty="0"/>
              <a:t> la, </a:t>
            </a:r>
          </a:p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giục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mau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nhấp</a:t>
            </a:r>
            <a:r>
              <a:rPr lang="en-US" sz="2800" dirty="0"/>
              <a:t> </a:t>
            </a:r>
            <a:r>
              <a:rPr lang="en-US" sz="2800" dirty="0" err="1"/>
              <a:t>nhem</a:t>
            </a:r>
            <a:r>
              <a:rPr lang="en-US" sz="2800" dirty="0"/>
              <a:t> </a:t>
            </a:r>
            <a:r>
              <a:rPr lang="en-US" sz="2800" dirty="0" err="1"/>
              <a:t>buồn</a:t>
            </a:r>
            <a:r>
              <a:rPr lang="en-US" sz="2800" dirty="0"/>
              <a:t> </a:t>
            </a:r>
            <a:r>
              <a:rPr lang="en-US" sz="2800" dirty="0" err="1"/>
              <a:t>ngủ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7012" y="5334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dirty="0" err="1">
                <a:solidFill>
                  <a:schemeClr val="tx1"/>
                </a:solidFill>
              </a:rPr>
              <a:t>Dựa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nội</a:t>
            </a:r>
            <a:r>
              <a:rPr lang="en-US" sz="3600" dirty="0">
                <a:solidFill>
                  <a:schemeClr val="tx1"/>
                </a:solidFill>
              </a:rPr>
              <a:t> dung </a:t>
            </a:r>
            <a:r>
              <a:rPr lang="en-US" sz="3600" dirty="0" err="1">
                <a:solidFill>
                  <a:schemeClr val="tx1"/>
                </a:solidFill>
              </a:rPr>
              <a:t>bài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vè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hiểu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giới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thiệu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về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chim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1812" y="29718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vi-VN" sz="3600" dirty="0">
                <a:solidFill>
                  <a:schemeClr val="tx1"/>
                </a:solidFill>
              </a:rPr>
              <a:t>Em thích bác cú mèo nhất, vì trong bài vè, hình ảnh của bác hiện lên rất ngộ nghĩnh, hài hước, lúc nào cũng gật gù buồn ngủ.</a:t>
            </a:r>
          </a:p>
          <a:p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92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5072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</a:t>
            </a:r>
            <a:r>
              <a:rPr lang="vi-VN" sz="3200" b="0" i="0">
                <a:solidFill>
                  <a:srgbClr val="000000"/>
                </a:solidFill>
                <a:effectLst/>
                <a:latin typeface="OpenSans"/>
              </a:rPr>
              <a:t>lon </a:t>
            </a:r>
            <a:r>
              <a:rPr lang="en-US" sz="3200" b="0" i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>
                <a:solidFill>
                  <a:srgbClr val="000000"/>
                </a:solidFill>
                <a:effectLst/>
                <a:latin typeface="OpenSans"/>
              </a:rPr>
              <a:t>on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85325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075612" y="961681"/>
            <a:ext cx="42626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6039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E590FE-65CC-485C-8FA9-70C497B2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914400"/>
            <a:ext cx="8595074" cy="12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9871" y="381000"/>
            <a:ext cx="107442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ở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0412" y="3352800"/>
            <a:ext cx="10744200" cy="2362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Cậu chìa vôi đang nghịch.</a:t>
            </a:r>
          </a:p>
          <a:p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Cô tu hú đang kêu gọi hè về.</a:t>
            </a:r>
          </a:p>
          <a:p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Em sáo xinh vừa đi vừa nhảy.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4714376" y="1541004"/>
            <a:ext cx="3536833" cy="2298424"/>
            <a:chOff x="6741949" y="3068424"/>
            <a:chExt cx="3280709" cy="229902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1949" y="4044007"/>
              <a:ext cx="3280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3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1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38672-02DD-4306-9AD6-CFFAF6E449D3}"/>
              </a:ext>
            </a:extLst>
          </p:cNvPr>
          <p:cNvSpPr txBox="1"/>
          <p:nvPr/>
        </p:nvSpPr>
        <p:spPr>
          <a:xfrm>
            <a:off x="577296" y="875843"/>
            <a:ext cx="6078945" cy="446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C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ấu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tạ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: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Cao 5 li ( 6 đường kẻ ngang)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Viết 2 né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t/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1: Nét hất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2: Móc ngược (bên phải)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3: Móc ngược (bên phải)</a:t>
            </a:r>
            <a:endParaRPr lang="en-US" sz="2399" b="1" dirty="0">
              <a:solidFill>
                <a:srgbClr val="0070C0"/>
              </a:solidFill>
              <a:latin typeface="Calibri"/>
            </a:endParaRPr>
          </a:p>
          <a:p>
            <a:pPr algn="just"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Cách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viết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</a:p>
          <a:p>
            <a:pPr defTabSz="914126" fontAlgn="base"/>
            <a:r>
              <a:rPr lang="en-US" sz="2399" dirty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1: Đặt bút trên đường kẻ 2, viết nét hất, đến đường kẻ 3 thì dừng lại.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2: Từ điểm dừng của bút của nét 1, chuyển hướng bút để viết nét móc ngược thứ nhất (1).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3: Từ điểm cuối của nét 2 (ở đường kẻ 2). Rê bút lên tới đường kẻ 3 rồi chuyển hướng bút ngược lại viết tiếp nét móc ngược thứ 2 (2). Dừng bút ở đường kẻ 2.</a:t>
            </a:r>
            <a:endParaRPr lang="vi-VN" sz="2399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61042F-C5DA-494F-A065-9726E2B02074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AutoShape 2" descr="Cách viết chữ x thường và hoa đúng nhất dành cho bé tập viết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FBAF2-54A5-4421-B16B-1F67FB90B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51" y="521710"/>
            <a:ext cx="4717224" cy="46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1AC17D-C8B2-4A8A-85E4-EE34F6448EA0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4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6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460254" y="16118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8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612615" y="31354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0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764975" y="46590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R18. TẬP VIẾT: ÔN CÁCH VIẾT CÁC CHỮ HOA A, M, N, Q, V (KIỂU 2) - Thư Viện  123"/>
          <p:cNvSpPr>
            <a:spLocks noChangeAspect="1" noChangeArrowheads="1"/>
          </p:cNvSpPr>
          <p:nvPr/>
        </p:nvSpPr>
        <p:spPr bwMode="auto">
          <a:xfrm>
            <a:off x="917335" y="61826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488" y="618270"/>
            <a:ext cx="9781744" cy="83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vi-VN" sz="2399" b="1" i="1" dirty="0">
                <a:solidFill>
                  <a:srgbClr val="C00000"/>
                </a:solidFill>
                <a:latin typeface="Arial" panose="020B0604020202020204" pitchFamily="34" charset="0"/>
              </a:rPr>
              <a:t>Chú ý: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Cần viết cho cân đối các phần giống nhau. Như vậy, chữ 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U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mới nhìn cân đối và đẹp.</a:t>
            </a:r>
            <a:endParaRPr lang="en-US" sz="23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1069696" y="770630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C1F44D-E67B-4FF4-8BDB-B84867B95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634" y="1995429"/>
            <a:ext cx="6167557" cy="31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-10297" y="76200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1196" y="2176598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99"/>
          </a:p>
        </p:txBody>
      </p:sp>
      <p:sp>
        <p:nvSpPr>
          <p:cNvPr id="14" name="文本框 13"/>
          <p:cNvSpPr txBox="1"/>
          <p:nvPr/>
        </p:nvSpPr>
        <p:spPr>
          <a:xfrm>
            <a:off x="3122612" y="1905000"/>
            <a:ext cx="455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FF000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KHỞI ĐỘNG</a:t>
            </a:r>
            <a:endParaRPr lang="zh-CN" altLang="en-US" sz="4800" b="1" dirty="0">
              <a:solidFill>
                <a:srgbClr val="FF000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741" y="-185099"/>
            <a:ext cx="11630171" cy="5800902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F79EF8F-D52B-4142-8574-939693801192}"/>
              </a:ext>
            </a:extLst>
          </p:cNvPr>
          <p:cNvSpPr/>
          <p:nvPr/>
        </p:nvSpPr>
        <p:spPr>
          <a:xfrm>
            <a:off x="1018271" y="3197916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Rừng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U Minh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có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nhiều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loài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chim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quý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9676E1-D80B-45C7-9AA4-B290C6054B06}"/>
              </a:ext>
            </a:extLst>
          </p:cNvPr>
          <p:cNvCxnSpPr/>
          <p:nvPr/>
        </p:nvCxnSpPr>
        <p:spPr>
          <a:xfrm>
            <a:off x="104095" y="3310421"/>
            <a:ext cx="4858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7124E-356C-4E4B-89CD-4390D6C4B34B}"/>
              </a:ext>
            </a:extLst>
          </p:cNvPr>
          <p:cNvSpPr/>
          <p:nvPr/>
        </p:nvSpPr>
        <p:spPr>
          <a:xfrm>
            <a:off x="711014" y="1337423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Viết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câu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ứng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dụng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92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8" grpId="0"/>
      <p:bldP spid="1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4714376" y="1541004"/>
            <a:ext cx="3536833" cy="2298424"/>
            <a:chOff x="6741949" y="3068424"/>
            <a:chExt cx="3280709" cy="229902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1949" y="4044007"/>
              <a:ext cx="3280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4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236222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" y="893"/>
            <a:ext cx="861418" cy="1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064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74906" y="2717985"/>
            <a:ext cx="5008499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-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199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346139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29A78-1DA2-4CE9-9381-E528C58EC8D6}"/>
              </a:ext>
            </a:extLst>
          </p:cNvPr>
          <p:cNvSpPr txBox="1"/>
          <p:nvPr/>
        </p:nvSpPr>
        <p:spPr>
          <a:xfrm>
            <a:off x="833652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944364" y="1194383"/>
            <a:ext cx="500718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1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843" b="27577"/>
          <a:stretch/>
        </p:blipFill>
        <p:spPr>
          <a:xfrm>
            <a:off x="5484971" y="1251751"/>
            <a:ext cx="6557271" cy="39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812588" y="1360300"/>
            <a:ext cx="4570809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03116" y="2921132"/>
            <a:ext cx="4189754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bằng má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400623" y="3144746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12" y="1194382"/>
            <a:ext cx="6100960" cy="3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479226" y="584942"/>
            <a:ext cx="355025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479226" y="2311691"/>
            <a:ext cx="4266089" cy="1763879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con chim đồ chơi bị hỏng mọi người tháo tung ra để sửa nhưng không được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732710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32" y="1194383"/>
            <a:ext cx="5605792" cy="3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068553" y="788089"/>
            <a:ext cx="4619565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116697" y="2517263"/>
            <a:ext cx="4571421" cy="123052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399" b="1">
                <a:solidFill>
                  <a:prstClr val="black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399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357538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65" y="1246365"/>
            <a:ext cx="5459772" cy="3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4720" y="280220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D7271-B993-4909-9E7A-E627168C803B}"/>
              </a:ext>
            </a:extLst>
          </p:cNvPr>
          <p:cNvSpPr txBox="1"/>
          <p:nvPr/>
        </p:nvSpPr>
        <p:spPr>
          <a:xfrm>
            <a:off x="711014" y="1869156"/>
            <a:ext cx="1066522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199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94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-13064"/>
            <a:ext cx="12877800" cy="6871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4189412" y="1420020"/>
            <a:ext cx="310091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FF00"/>
                </a:solidFill>
              </a:rPr>
              <a:t>CỦNG CỐ, 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544E8-AB14-43DB-905A-C5D4F8E490FC}"/>
              </a:ext>
            </a:extLst>
          </p:cNvPr>
          <p:cNvSpPr txBox="1"/>
          <p:nvPr/>
        </p:nvSpPr>
        <p:spPr>
          <a:xfrm>
            <a:off x="2970212" y="1899403"/>
            <a:ext cx="5867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39,40).</a:t>
            </a:r>
          </a:p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U,</a:t>
            </a:r>
          </a:p>
          <a:p>
            <a:endParaRPr lang="vi-V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1"/>
            <a:ext cx="9972193" cy="259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DD4FA8-E86D-4B03-B799-20015579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5" y="2971800"/>
            <a:ext cx="5715000" cy="381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E3788F-5719-433C-B79F-9C953E092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042" y="2951601"/>
            <a:ext cx="6111238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2696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1674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4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251725" y="239369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765470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80612" y="4501111"/>
            <a:ext cx="1979026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 dao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5072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</a:t>
            </a:r>
            <a:r>
              <a:rPr lang="vi-VN" sz="3200" b="1" i="0" u="sng">
                <a:solidFill>
                  <a:srgbClr val="000000"/>
                </a:solidFill>
                <a:effectLst/>
                <a:latin typeface="OpenSans"/>
              </a:rPr>
              <a:t>lon </a:t>
            </a:r>
            <a:r>
              <a:rPr lang="en-US" sz="3200" b="1" i="0" u="sng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1" i="0" u="sng">
                <a:solidFill>
                  <a:srgbClr val="000000"/>
                </a:solidFill>
                <a:effectLst/>
                <a:latin typeface="OpenSans"/>
              </a:rPr>
              <a:t>on</a:t>
            </a:r>
            <a:endParaRPr lang="vi-VN" sz="3200" b="1" i="0" u="sng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</a:t>
            </a:r>
            <a:r>
              <a:rPr lang="vi-VN" sz="3200" b="1" i="0" u="sng" dirty="0">
                <a:solidFill>
                  <a:srgbClr val="000000"/>
                </a:solidFill>
                <a:effectLst/>
                <a:latin typeface="OpenSans"/>
              </a:rPr>
              <a:t>liếu điếu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77705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nghịch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hay 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chèo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194410" y="963992"/>
            <a:ext cx="38054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011973" y="961681"/>
            <a:ext cx="3947669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Thím khách trước nhà</a:t>
            </a:r>
          </a:p>
          <a:p>
            <a:pPr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Hay nhặt lân la</a:t>
            </a:r>
          </a:p>
          <a:p>
            <a:pPr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bà chim sẻ</a:t>
            </a:r>
            <a:endParaRPr lang="en-US" sz="3200" dirty="0">
              <a:solidFill>
                <a:srgbClr val="000000"/>
              </a:solidFill>
              <a:latin typeface="OpenSans"/>
            </a:endParaRPr>
          </a:p>
          <a:p>
            <a:pPr>
              <a:defRPr/>
            </a:pPr>
            <a:endParaRPr lang="vi-VN" sz="2400" dirty="0">
              <a:solidFill>
                <a:srgbClr val="000000"/>
              </a:solidFill>
              <a:latin typeface="OpenSan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7863777" y="961681"/>
            <a:ext cx="39476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38037-0E4A-4BA3-B440-B5ED0120D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519" y="1447800"/>
            <a:ext cx="1261981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B43823-CCAB-4CE5-A89E-5DC9E763F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421" y="4419600"/>
            <a:ext cx="1261981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EDFE67-CC14-4352-A581-2E23E0601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800" y="3352800"/>
            <a:ext cx="1892744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38977" y="566936"/>
            <a:ext cx="5067085" cy="1099882"/>
            <a:chOff x="4419627" y="150457"/>
            <a:chExt cx="5068407" cy="1099883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19627" y="521102"/>
              <a:ext cx="727764" cy="729238"/>
              <a:chOff x="4318029" y="521102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17292" y="521839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52653" y="56087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67554" y="150457"/>
              <a:ext cx="4320480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Lon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xon</a:t>
              </a:r>
              <a:endParaRPr lang="zh-CN" altLang="en-US" sz="4300" dirty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63638" y="1864823"/>
            <a:ext cx="4544991" cy="1028664"/>
            <a:chOff x="4441097" y="599489"/>
            <a:chExt cx="4546176" cy="1028664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97" y="898915"/>
              <a:ext cx="727764" cy="729238"/>
              <a:chOff x="4339499" y="898915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62" y="899652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93867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24896" y="599489"/>
              <a:ext cx="3762377" cy="98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 err="1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Lân</a:t>
              </a:r>
              <a:r>
                <a:rPr lang="en-US" sz="4400" dirty="0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la</a:t>
              </a:r>
              <a:endParaRPr lang="zh-CN" altLang="en-US" sz="4300" dirty="0">
                <a:solidFill>
                  <a:srgbClr val="B43C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755780" y="3175519"/>
            <a:ext cx="5453434" cy="1017916"/>
            <a:chOff x="4358550" y="823454"/>
            <a:chExt cx="4552553" cy="1017917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358550" y="953934"/>
              <a:ext cx="727763" cy="887437"/>
              <a:chOff x="4256952" y="953934"/>
              <a:chExt cx="727763" cy="887437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177115" y="1033771"/>
                <a:ext cx="887437" cy="72776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B050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22253" y="1142844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00B050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rgbClr val="00B05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148725" y="823454"/>
              <a:ext cx="3762378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Nhấp</a:t>
              </a:r>
              <a:r>
                <a:rPr lang="en-US" sz="44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nhem</a:t>
              </a:r>
              <a:endParaRPr lang="en-US" sz="44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534260" y="4394341"/>
            <a:ext cx="5307391" cy="1034474"/>
            <a:chOff x="4226902" y="976133"/>
            <a:chExt cx="5308775" cy="1034476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226902" y="1281371"/>
              <a:ext cx="727764" cy="729238"/>
              <a:chOff x="4125304" y="1281371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124567" y="1282108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7030A0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259925" y="137339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7030A0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rgbClr val="7030A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082408" y="976133"/>
              <a:ext cx="4453269" cy="98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Liếu</a:t>
              </a:r>
              <a:r>
                <a:rPr lang="en-US" sz="4400" dirty="0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điếu</a:t>
              </a:r>
              <a:endParaRPr lang="en-US" sz="4400" dirty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18717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546604" y="895282"/>
            <a:ext cx="1578847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7AE51-BB42-483B-A91F-5F132E7F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7" y="2712229"/>
            <a:ext cx="4139335" cy="26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xon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7999412" y="961681"/>
            <a:ext cx="3962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5022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9"/>
          <p:cNvCxnSpPr/>
          <p:nvPr/>
        </p:nvCxnSpPr>
        <p:spPr>
          <a:xfrm flipH="1">
            <a:off x="5982256" y="535348"/>
            <a:ext cx="35956" cy="59416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5469388" y="703056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88821" y="2053305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6814309" y="762000"/>
            <a:ext cx="5336276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 </a:t>
            </a:r>
            <a:r>
              <a:rPr lang="en-US" altLang="zh-CN" sz="4300" b="1" dirty="0" err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372940" y="2546868"/>
            <a:ext cx="4578472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sz="3200" dirty="0" err="1"/>
              <a:t>Loanh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385394" y="1611654"/>
            <a:ext cx="2740291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altLang="zh-CN" sz="4300" b="1" dirty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6597019" y="1690184"/>
            <a:ext cx="483139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endParaRPr lang="vi-VN" sz="3200" dirty="0"/>
          </a:p>
        </p:txBody>
      </p:sp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椭圆 6"/>
          <p:cNvSpPr/>
          <p:nvPr/>
        </p:nvSpPr>
        <p:spPr>
          <a:xfrm>
            <a:off x="5547735" y="3431785"/>
            <a:ext cx="986870" cy="98712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6788344" y="3431785"/>
            <a:ext cx="4640068" cy="72684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altLang="zh-CN" sz="4000" b="1" dirty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nhem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2"/>
          <p:cNvSpPr txBox="1"/>
          <p:nvPr/>
        </p:nvSpPr>
        <p:spPr>
          <a:xfrm>
            <a:off x="6278269" y="4307490"/>
            <a:ext cx="499774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nhắm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endParaRPr lang="vi-VN" sz="3200" dirty="0"/>
          </a:p>
        </p:txBody>
      </p:sp>
      <p:sp>
        <p:nvSpPr>
          <p:cNvPr id="20" name="椭圆 7"/>
          <p:cNvSpPr/>
          <p:nvPr/>
        </p:nvSpPr>
        <p:spPr>
          <a:xfrm>
            <a:off x="5528203" y="5085086"/>
            <a:ext cx="986870" cy="98712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385394" y="5528450"/>
            <a:ext cx="4718418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endParaRPr lang="vi-VN" sz="3200" dirty="0"/>
          </a:p>
        </p:txBody>
      </p:sp>
      <p:sp>
        <p:nvSpPr>
          <p:cNvPr id="24" name="文本框 15"/>
          <p:cNvSpPr txBox="1"/>
          <p:nvPr/>
        </p:nvSpPr>
        <p:spPr>
          <a:xfrm>
            <a:off x="366121" y="4761590"/>
            <a:ext cx="3840972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4300" b="1" dirty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endParaRPr lang="zh-CN" altLang="en-US" sz="43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  <p:bldP spid="16" grpId="0"/>
      <p:bldP spid="9" grpId="0"/>
      <p:bldP spid="13" grpId="0" animBg="1"/>
      <p:bldP spid="19" grpId="0"/>
      <p:bldP spid="14" grpId="0"/>
      <p:bldP spid="20" grpId="0" animBg="1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xon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7923212" y="961681"/>
            <a:ext cx="4038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0739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1123</Words>
  <Application>Microsoft Office PowerPoint</Application>
  <PresentationFormat>Custom</PresentationFormat>
  <Paragraphs>208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微软雅黑</vt:lpstr>
      <vt:lpstr>宋体</vt:lpstr>
      <vt:lpstr>微软雅黑 Light</vt:lpstr>
      <vt:lpstr>Aharoni</vt:lpstr>
      <vt:lpstr>Arial</vt:lpstr>
      <vt:lpstr>Arial Rounded MT Bold</vt:lpstr>
      <vt:lpstr>Arial-Rounded</vt:lpstr>
      <vt:lpstr>Calibri</vt:lpstr>
      <vt:lpstr>Calibri </vt:lpstr>
      <vt:lpstr>Calibri Light</vt:lpstr>
      <vt:lpstr>HP001 4 hàng</vt:lpstr>
      <vt:lpstr>OpenSans</vt:lpstr>
      <vt:lpstr>Times New Roman</vt:lpstr>
      <vt:lpstr>UVN Ly Do</vt:lpstr>
      <vt:lpstr>Windsor</vt:lpstr>
      <vt:lpstr>小考拉体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NK</cp:lastModifiedBy>
  <cp:revision>295</cp:revision>
  <dcterms:created xsi:type="dcterms:W3CDTF">2020-12-08T15:48:47Z</dcterms:created>
  <dcterms:modified xsi:type="dcterms:W3CDTF">2025-02-24T01:22:57Z</dcterms:modified>
</cp:coreProperties>
</file>